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00" r:id="rId2"/>
    <p:sldId id="323" r:id="rId3"/>
    <p:sldId id="341" r:id="rId4"/>
    <p:sldId id="342" r:id="rId5"/>
    <p:sldId id="343" r:id="rId6"/>
    <p:sldId id="344" r:id="rId7"/>
    <p:sldId id="347" r:id="rId8"/>
    <p:sldId id="348" r:id="rId9"/>
    <p:sldId id="2141411508" r:id="rId10"/>
    <p:sldId id="2141411505" r:id="rId11"/>
    <p:sldId id="2141411506" r:id="rId12"/>
    <p:sldId id="307" r:id="rId13"/>
    <p:sldId id="308" r:id="rId14"/>
    <p:sldId id="2141411507" r:id="rId15"/>
    <p:sldId id="327" r:id="rId16"/>
  </p:sldIdLst>
  <p:sldSz cx="12192000" cy="6858000"/>
  <p:notesSz cx="6858000" cy="9144000"/>
  <p:embeddedFontLst>
    <p:embeddedFont>
      <p:font typeface="Atkinson Hyperlegible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BE6"/>
    <a:srgbClr val="31B09C"/>
    <a:srgbClr val="595959"/>
    <a:srgbClr val="98D7CE"/>
    <a:srgbClr val="BAECE4"/>
    <a:srgbClr val="C7DDF1"/>
    <a:srgbClr val="DEEBF7"/>
    <a:srgbClr val="B3C0E2"/>
    <a:srgbClr val="2626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2" autoAdjust="0"/>
    <p:restoredTop sz="82807" autoAdjust="0"/>
  </p:normalViewPr>
  <p:slideViewPr>
    <p:cSldViewPr snapToGrid="0">
      <p:cViewPr varScale="1">
        <p:scale>
          <a:sx n="94" d="100"/>
          <a:sy n="94" d="100"/>
        </p:scale>
        <p:origin x="91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5 of Module 5.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deciding if an item is a guideline or a job aid, you must assess whether: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item fully covers the topic being asked about (a guideline); or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covers a part of it (a job aid).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051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 health education posters and pamphlets are not considered job aids unless they are expected to be used by health workers when providing health education or counseling.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a poster promoting family planning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job aid because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usually the person who interprets the information.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 the questionnaire, there are questions related to whether staff, who provide a service, received related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past two years.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refers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training plans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programs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 by a trainer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appropriately qualified supervisor.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84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Unless specified,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on-the-job training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accepted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definition of trained staff.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refers to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in-service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training, meaning education for employees to help them develop their skills in a specific discipline or occupation.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In-service training takes place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individual begins work responsibilities.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0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respondent is not certain if a staff member providing the indicated services has received training in the past two years, ask to speak with someone who might know.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formal training related to a service may have covered several of the topics asked about.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response options (“YES” or “NO”) based on the interview response from the in-charge of the service area.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01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5.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try the practice exercises and the end 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module quiz.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correctly assess and record data related to support for quality at various service sites within a health facility.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Throughout the questionnaire, in the category “support for quality”, there are questions related to the availability of documents – mainly guidelines and job aids. </a:t>
            </a:r>
          </a:p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It is important to understand the difference between these two types of documents, and between these two types and patient health education materials, because this information needs to be collected through observation.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8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response options for availability of guidelines and job aids are the same as for infection prevention and control items:</a:t>
            </a:r>
          </a:p>
          <a:p>
            <a:endParaRPr lang="en-GB" sz="18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“OBSERVED”;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“REPORTED, NOT SEEN”;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“NOT AVAILABLE”.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6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National Guidelines are usually comprehensive. They are frequently presented in a bound booklet. </a:t>
            </a:r>
          </a:p>
          <a:p>
            <a:endParaRPr lang="en-GB" sz="18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For some services, guidelines or protocols for specific topics are asked about, and it is acceptable if numerous topics are covered in the same guideline.  </a:t>
            </a:r>
          </a:p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2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Job aids help health workers to follow standards and guidelines. They may be presented in:</a:t>
            </a:r>
          </a:p>
          <a:p>
            <a:endParaRPr lang="en-GB" sz="18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posters;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checklists;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booklets;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pamphlets; 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2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So, for example, a job aid could be a poster for hand washing, or decontaminating equipment, or some other aspect of standard precautions;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or a poster that describes the different family planning methods and how to help clients make their method more effective.</a:t>
            </a:r>
          </a:p>
          <a:p>
            <a:endParaRPr lang="en-GB" sz="18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01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an item can be both a guideline and a job aid, depending on how the questionnaire asks for it.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National Delivery Guidelines would usually cover many different procedures and steps in the care process during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delivery, and postpartum.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poster for how to manage postpartum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haemorrhage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be: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guideline for managing postpartum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haemorrhage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or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job aid for National Delivery Guidelines. 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26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23/01/2023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675227"/>
                <a:ext cx="8363936" cy="1508444"/>
                <a:chOff x="3029663" y="2891869"/>
                <a:chExt cx="8363936" cy="1508444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891869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5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636642"/>
                  <a:ext cx="8363936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Support for quality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1333461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28363" y="5049257"/>
            <a:ext cx="478648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Guideline: </a:t>
            </a:r>
            <a:b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covers a topic fully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6381017" y="5049257"/>
            <a:ext cx="4986065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aid: </a:t>
            </a:r>
          </a:p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covers part of a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DE8D1-5A79-FD0C-33E9-D30361880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16" y="1716272"/>
            <a:ext cx="2178038" cy="3081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Support for quality: Guidelines and job aids</a:t>
            </a:r>
          </a:p>
        </p:txBody>
      </p:sp>
      <p:sp>
        <p:nvSpPr>
          <p:cNvPr id="10" name="Sentence stem">
            <a:extLst>
              <a:ext uri="{FF2B5EF4-FFF2-40B4-BE49-F238E27FC236}">
                <a16:creationId xmlns:a16="http://schemas.microsoft.com/office/drawing/2014/main" id="{009D53D2-C614-4507-A1DA-2EEDD8E101B4}"/>
              </a:ext>
            </a:extLst>
          </p:cNvPr>
          <p:cNvSpPr txBox="1"/>
          <p:nvPr/>
        </p:nvSpPr>
        <p:spPr>
          <a:xfrm>
            <a:off x="734150" y="863215"/>
            <a:ext cx="722113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item a guideline or job aid? </a:t>
            </a:r>
          </a:p>
        </p:txBody>
      </p:sp>
      <p:pic>
        <p:nvPicPr>
          <p:cNvPr id="13" name="Google Shape;661;p63">
            <a:extLst>
              <a:ext uri="{FF2B5EF4-FFF2-40B4-BE49-F238E27FC236}">
                <a16:creationId xmlns:a16="http://schemas.microsoft.com/office/drawing/2014/main" id="{822267D6-3A42-4410-958E-E5FBA12C66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553" t="17590" r="37606" b="6666"/>
          <a:stretch/>
        </p:blipFill>
        <p:spPr>
          <a:xfrm>
            <a:off x="2337512" y="1716272"/>
            <a:ext cx="2168190" cy="309575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1651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Patient health education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" name="Google Shape;661;p63">
            <a:extLst>
              <a:ext uri="{FF2B5EF4-FFF2-40B4-BE49-F238E27FC236}">
                <a16:creationId xmlns:a16="http://schemas.microsoft.com/office/drawing/2014/main" id="{2AE94477-996A-CAF9-3155-B17757901D07}"/>
              </a:ext>
            </a:extLst>
          </p:cNvPr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0" y="1187321"/>
            <a:ext cx="3816102" cy="4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ulletText1">
            <a:extLst>
              <a:ext uri="{FF2B5EF4-FFF2-40B4-BE49-F238E27FC236}">
                <a16:creationId xmlns:a16="http://schemas.microsoft.com/office/drawing/2014/main" id="{0ED037A0-4283-B66A-93F9-5E916340585E}"/>
              </a:ext>
            </a:extLst>
          </p:cNvPr>
          <p:cNvSpPr txBox="1"/>
          <p:nvPr/>
        </p:nvSpPr>
        <p:spPr>
          <a:xfrm>
            <a:off x="5367523" y="2496212"/>
            <a:ext cx="6422387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unless used by health workers providing health education or counselling</a:t>
            </a:r>
          </a:p>
        </p:txBody>
      </p:sp>
      <p:pic>
        <p:nvPicPr>
          <p:cNvPr id="7" name="bullet01">
            <a:extLst>
              <a:ext uri="{FF2B5EF4-FFF2-40B4-BE49-F238E27FC236}">
                <a16:creationId xmlns:a16="http://schemas.microsoft.com/office/drawing/2014/main" id="{BED1FC38-DA2D-A81A-1E6A-94E3A2241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53" y="2665844"/>
            <a:ext cx="115041" cy="122400"/>
          </a:xfrm>
          <a:prstGeom prst="rect">
            <a:avLst/>
          </a:prstGeom>
        </p:spPr>
      </p:pic>
      <p:sp>
        <p:nvSpPr>
          <p:cNvPr id="13" name="Sentence stem">
            <a:extLst>
              <a:ext uri="{FF2B5EF4-FFF2-40B4-BE49-F238E27FC236}">
                <a16:creationId xmlns:a16="http://schemas.microsoft.com/office/drawing/2014/main" id="{EF7E0768-29D2-4136-BB04-26848C89434D}"/>
              </a:ext>
            </a:extLst>
          </p:cNvPr>
          <p:cNvSpPr txBox="1"/>
          <p:nvPr/>
        </p:nvSpPr>
        <p:spPr>
          <a:xfrm>
            <a:off x="4860380" y="1498701"/>
            <a:ext cx="722113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 health education posters/pamphlets are not considered job aids:</a:t>
            </a:r>
          </a:p>
        </p:txBody>
      </p:sp>
      <p:sp>
        <p:nvSpPr>
          <p:cNvPr id="15" name="grid1">
            <a:extLst>
              <a:ext uri="{FF2B5EF4-FFF2-40B4-BE49-F238E27FC236}">
                <a16:creationId xmlns:a16="http://schemas.microsoft.com/office/drawing/2014/main" id="{14996114-1016-49E5-98AB-7CBF1CEB39DA}"/>
              </a:ext>
            </a:extLst>
          </p:cNvPr>
          <p:cNvSpPr txBox="1"/>
          <p:nvPr/>
        </p:nvSpPr>
        <p:spPr>
          <a:xfrm>
            <a:off x="5039153" y="3566018"/>
            <a:ext cx="6689314" cy="2032142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6" name="example">
            <a:extLst>
              <a:ext uri="{FF2B5EF4-FFF2-40B4-BE49-F238E27FC236}">
                <a16:creationId xmlns:a16="http://schemas.microsoft.com/office/drawing/2014/main" id="{3115B488-E02F-45D5-AB32-38D3E33710FA}"/>
              </a:ext>
            </a:extLst>
          </p:cNvPr>
          <p:cNvSpPr/>
          <p:nvPr/>
        </p:nvSpPr>
        <p:spPr>
          <a:xfrm>
            <a:off x="5128758" y="3727695"/>
            <a:ext cx="1922282" cy="43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95959"/>
                </a:solidFill>
              </a:rPr>
              <a:t>Example</a:t>
            </a:r>
          </a:p>
        </p:txBody>
      </p:sp>
      <p:sp>
        <p:nvSpPr>
          <p:cNvPr id="24" name="blood pressure">
            <a:extLst>
              <a:ext uri="{FF2B5EF4-FFF2-40B4-BE49-F238E27FC236}">
                <a16:creationId xmlns:a16="http://schemas.microsoft.com/office/drawing/2014/main" id="{7A6F7F4D-A399-4192-93F2-AF55E36FB405}"/>
              </a:ext>
            </a:extLst>
          </p:cNvPr>
          <p:cNvSpPr/>
          <p:nvPr/>
        </p:nvSpPr>
        <p:spPr>
          <a:xfrm>
            <a:off x="5128758" y="4121121"/>
            <a:ext cx="6579872" cy="125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rgbClr val="595959"/>
                </a:solidFill>
              </a:rPr>
              <a:t>A poster promoting family planning is </a:t>
            </a:r>
            <a:r>
              <a:rPr lang="en-GB" sz="2400" b="1" dirty="0">
                <a:solidFill>
                  <a:srgbClr val="595959"/>
                </a:solidFill>
              </a:rPr>
              <a:t>not</a:t>
            </a:r>
            <a:r>
              <a:rPr lang="en-GB" sz="2400" dirty="0">
                <a:solidFill>
                  <a:srgbClr val="595959"/>
                </a:solidFill>
              </a:rPr>
              <a:t> a job aid because the </a:t>
            </a:r>
            <a:r>
              <a:rPr lang="en-GB" sz="2400" b="1" dirty="0">
                <a:solidFill>
                  <a:srgbClr val="595959"/>
                </a:solidFill>
              </a:rPr>
              <a:t>patient</a:t>
            </a:r>
            <a:r>
              <a:rPr lang="en-GB" sz="2400" dirty="0">
                <a:solidFill>
                  <a:srgbClr val="595959"/>
                </a:solidFill>
              </a:rPr>
              <a:t> is usually the person who interprets the information.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2A7AB-6969-4E8B-9024-004E995078B3}"/>
              </a:ext>
            </a:extLst>
          </p:cNvPr>
          <p:cNvSpPr txBox="1"/>
          <p:nvPr/>
        </p:nvSpPr>
        <p:spPr>
          <a:xfrm>
            <a:off x="729826" y="5932546"/>
            <a:ext cx="3816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595959">
                    <a:alpha val="50000"/>
                  </a:srgbClr>
                </a:solidFill>
              </a:rPr>
              <a:t>© WHO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3641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 animBg="1"/>
      <p:bldP spid="16" grpId="0"/>
      <p:bldP spid="24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8779475" cy="611122"/>
            <a:chOff x="-1235" y="-815"/>
            <a:chExt cx="877947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80440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Training of staff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56878" y="1842409"/>
            <a:ext cx="736461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questionnaire has questions related to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FD3E33-8DFE-C87C-ED71-D63A725F3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8" y="1468755"/>
            <a:ext cx="3920490" cy="3920490"/>
          </a:xfrm>
          <a:prstGeom prst="rect">
            <a:avLst/>
          </a:prstGeom>
        </p:spPr>
      </p:pic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284191" y="2571538"/>
            <a:ext cx="6422387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whether staff received related training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past two years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771052" y="3620365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training plans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771052" y="4321977"/>
            <a:ext cx="532747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programs led by a trainer/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qualified supervisor</a:t>
            </a:r>
          </a:p>
        </p:txBody>
      </p:sp>
      <p:pic>
        <p:nvPicPr>
          <p:cNvPr id="19" name="bullet01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2741170"/>
            <a:ext cx="117692" cy="122400"/>
          </a:xfrm>
          <a:prstGeom prst="rect">
            <a:avLst/>
          </a:prstGeom>
        </p:spPr>
      </p:pic>
      <p:pic>
        <p:nvPicPr>
          <p:cNvPr id="20" name="bullet02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82" y="3805546"/>
            <a:ext cx="117692" cy="122400"/>
          </a:xfrm>
          <a:prstGeom prst="rect">
            <a:avLst/>
          </a:prstGeom>
        </p:spPr>
      </p:pic>
      <p:pic>
        <p:nvPicPr>
          <p:cNvPr id="21" name="bullet03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82" y="4503328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8325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8630885" cy="611122"/>
            <a:chOff x="-1235" y="-815"/>
            <a:chExt cx="863088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78955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Training of staff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0AB595-1D04-4301-9FF7-4B67E59FB817}"/>
              </a:ext>
            </a:extLst>
          </p:cNvPr>
          <p:cNvSpPr txBox="1"/>
          <p:nvPr/>
        </p:nvSpPr>
        <p:spPr>
          <a:xfrm>
            <a:off x="609313" y="3917567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on-the-job training is </a:t>
            </a:r>
            <a:r>
              <a:rPr lang="en-GB" sz="2400" b="1" dirty="0">
                <a:solidFill>
                  <a:srgbClr val="595959"/>
                </a:solidFill>
              </a:rPr>
              <a:t>not accepted</a:t>
            </a:r>
          </a:p>
        </p:txBody>
      </p:sp>
      <p:grpSp>
        <p:nvGrpSpPr>
          <p:cNvPr id="20" name="circle 1">
            <a:extLst>
              <a:ext uri="{FF2B5EF4-FFF2-40B4-BE49-F238E27FC236}">
                <a16:creationId xmlns:a16="http://schemas.microsoft.com/office/drawing/2014/main" id="{236A5EBF-9235-41A8-9E62-C0E7C49F5535}"/>
              </a:ext>
            </a:extLst>
          </p:cNvPr>
          <p:cNvGrpSpPr/>
          <p:nvPr/>
        </p:nvGrpSpPr>
        <p:grpSpPr>
          <a:xfrm>
            <a:off x="737996" y="1387265"/>
            <a:ext cx="3118576" cy="3118576"/>
            <a:chOff x="470234" y="1852537"/>
            <a:chExt cx="2295039" cy="2295039"/>
          </a:xfrm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3D462AD9-EE6E-468F-98A6-1EA4252DE7E8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0BB92E-092E-46A9-9D6E-E1637231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11" y="1958773"/>
              <a:ext cx="2052749" cy="205274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609AD5-DDE7-424F-97B5-962065F383CE}"/>
              </a:ext>
            </a:extLst>
          </p:cNvPr>
          <p:cNvSpPr txBox="1"/>
          <p:nvPr/>
        </p:nvSpPr>
        <p:spPr>
          <a:xfrm>
            <a:off x="4418757" y="3917567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in-service training (education for employees)</a:t>
            </a:r>
          </a:p>
        </p:txBody>
      </p:sp>
      <p:grpSp>
        <p:nvGrpSpPr>
          <p:cNvPr id="24" name="circle 1">
            <a:extLst>
              <a:ext uri="{FF2B5EF4-FFF2-40B4-BE49-F238E27FC236}">
                <a16:creationId xmlns:a16="http://schemas.microsoft.com/office/drawing/2014/main" id="{ECE31020-7A9E-4AFC-B068-495F650FB53D}"/>
              </a:ext>
            </a:extLst>
          </p:cNvPr>
          <p:cNvGrpSpPr>
            <a:grpSpLocks noChangeAspect="1"/>
          </p:cNvGrpSpPr>
          <p:nvPr/>
        </p:nvGrpSpPr>
        <p:grpSpPr>
          <a:xfrm>
            <a:off x="4537200" y="1396900"/>
            <a:ext cx="3117600" cy="3117600"/>
            <a:chOff x="470234" y="1852537"/>
            <a:chExt cx="2295039" cy="2295039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B21710FD-E0AC-4FAC-90F0-87AB18A0CF1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B5B314-717F-405D-B464-0189DB93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9" y="2361625"/>
              <a:ext cx="1659572" cy="134651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76392AC-CDA7-4825-BA3A-E955F5559A69}"/>
              </a:ext>
            </a:extLst>
          </p:cNvPr>
          <p:cNvSpPr txBox="1"/>
          <p:nvPr/>
        </p:nvSpPr>
        <p:spPr>
          <a:xfrm>
            <a:off x="8228201" y="3917567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training takes place </a:t>
            </a:r>
            <a:r>
              <a:rPr lang="en-GB" sz="2400" b="1" dirty="0">
                <a:solidFill>
                  <a:srgbClr val="595959"/>
                </a:solidFill>
              </a:rPr>
              <a:t>after</a:t>
            </a:r>
            <a:r>
              <a:rPr lang="en-GB" sz="2400" dirty="0">
                <a:solidFill>
                  <a:srgbClr val="595959"/>
                </a:solidFill>
              </a:rPr>
              <a:t> staff member begins work </a:t>
            </a:r>
          </a:p>
        </p:txBody>
      </p:sp>
      <p:grpSp>
        <p:nvGrpSpPr>
          <p:cNvPr id="28" name="circle 1">
            <a:extLst>
              <a:ext uri="{FF2B5EF4-FFF2-40B4-BE49-F238E27FC236}">
                <a16:creationId xmlns:a16="http://schemas.microsoft.com/office/drawing/2014/main" id="{A28F9374-821C-470D-A749-DB188AD4087B}"/>
              </a:ext>
            </a:extLst>
          </p:cNvPr>
          <p:cNvGrpSpPr>
            <a:grpSpLocks noChangeAspect="1"/>
          </p:cNvGrpSpPr>
          <p:nvPr/>
        </p:nvGrpSpPr>
        <p:grpSpPr>
          <a:xfrm>
            <a:off x="8431419" y="1387265"/>
            <a:ext cx="3117600" cy="3117600"/>
            <a:chOff x="470234" y="1852537"/>
            <a:chExt cx="2295039" cy="2295039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97C03C0-D688-429D-A165-320975D5781C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EF80B7-E1FC-4EF5-A17A-FE0E254E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22" y="2043360"/>
              <a:ext cx="1968837" cy="196883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962260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Training of staff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568-9D0A-B481-88FB-076E42172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4" y="1945285"/>
            <a:ext cx="11045773" cy="1673234"/>
          </a:xfrm>
          <a:prstGeom prst="rect">
            <a:avLst/>
          </a:prstGeom>
        </p:spPr>
      </p:pic>
      <p:sp>
        <p:nvSpPr>
          <p:cNvPr id="8" name="arrow1 mod">
            <a:extLst>
              <a:ext uri="{FF2B5EF4-FFF2-40B4-BE49-F238E27FC236}">
                <a16:creationId xmlns:a16="http://schemas.microsoft.com/office/drawing/2014/main" id="{19722341-E94F-A16E-5E30-D22CC624D012}"/>
              </a:ext>
            </a:extLst>
          </p:cNvPr>
          <p:cNvSpPr/>
          <p:nvPr/>
        </p:nvSpPr>
        <p:spPr>
          <a:xfrm rot="5400000" flipV="1">
            <a:off x="8191545" y="1401801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mod highlight 01">
            <a:extLst>
              <a:ext uri="{FF2B5EF4-FFF2-40B4-BE49-F238E27FC236}">
                <a16:creationId xmlns:a16="http://schemas.microsoft.com/office/drawing/2014/main" id="{13208743-1CD1-019A-487E-12A2C3139986}"/>
              </a:ext>
            </a:extLst>
          </p:cNvPr>
          <p:cNvSpPr/>
          <p:nvPr/>
        </p:nvSpPr>
        <p:spPr>
          <a:xfrm>
            <a:off x="7339866" y="1945283"/>
            <a:ext cx="2282116" cy="58477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od highlight 02">
            <a:extLst>
              <a:ext uri="{FF2B5EF4-FFF2-40B4-BE49-F238E27FC236}">
                <a16:creationId xmlns:a16="http://schemas.microsoft.com/office/drawing/2014/main" id="{BF70F339-04A0-5EEE-FE68-AE2F5F12451B}"/>
              </a:ext>
            </a:extLst>
          </p:cNvPr>
          <p:cNvSpPr/>
          <p:nvPr/>
        </p:nvSpPr>
        <p:spPr>
          <a:xfrm>
            <a:off x="9621982" y="1945284"/>
            <a:ext cx="2085255" cy="58477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2mod">
            <a:extLst>
              <a:ext uri="{FF2B5EF4-FFF2-40B4-BE49-F238E27FC236}">
                <a16:creationId xmlns:a16="http://schemas.microsoft.com/office/drawing/2014/main" id="{B7982D2D-0EAE-739C-0966-E508526FE9F3}"/>
              </a:ext>
            </a:extLst>
          </p:cNvPr>
          <p:cNvSpPr/>
          <p:nvPr/>
        </p:nvSpPr>
        <p:spPr>
          <a:xfrm rot="5400000" flipV="1">
            <a:off x="10375230" y="1401800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06E8B-996B-43DF-BA56-6A89664F88BF}"/>
              </a:ext>
            </a:extLst>
          </p:cNvPr>
          <p:cNvSpPr txBox="1"/>
          <p:nvPr/>
        </p:nvSpPr>
        <p:spPr>
          <a:xfrm>
            <a:off x="734150" y="4345788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A single formal training related to a service may have covered </a:t>
            </a:r>
            <a:br>
              <a:rPr lang="en-GB" sz="2400" dirty="0"/>
            </a:br>
            <a:r>
              <a:rPr lang="en-GB" sz="2400" b="1" dirty="0"/>
              <a:t>several</a:t>
            </a:r>
            <a:r>
              <a:rPr lang="en-GB" sz="2400" dirty="0"/>
              <a:t> of the topics.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54437C-C60F-4269-A83C-C4B9588AB23C}"/>
              </a:ext>
            </a:extLst>
          </p:cNvPr>
          <p:cNvSpPr/>
          <p:nvPr/>
        </p:nvSpPr>
        <p:spPr>
          <a:xfrm>
            <a:off x="661464" y="4345788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3154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5.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358961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try the practice exercises and the end of 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218400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assess and record data related to support for quality at various service sites within a health facility​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36626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Guidelines and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45F965-65AE-C344-0E20-9FBB460A9E72}"/>
              </a:ext>
            </a:extLst>
          </p:cNvPr>
          <p:cNvSpPr txBox="1"/>
          <p:nvPr/>
        </p:nvSpPr>
        <p:spPr>
          <a:xfrm>
            <a:off x="689568" y="5363492"/>
            <a:ext cx="11068991" cy="1199868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important to understand the difference between these two types of documents, because this information needs to be collected through observation.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3A64D9-D5E4-3F1B-7BC8-C2A614800DDE}"/>
              </a:ext>
            </a:extLst>
          </p:cNvPr>
          <p:cNvSpPr/>
          <p:nvPr/>
        </p:nvSpPr>
        <p:spPr>
          <a:xfrm>
            <a:off x="609313" y="5363492"/>
            <a:ext cx="146602" cy="1199868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A7A55-FF3F-C226-9826-46CDAAB129A8}"/>
              </a:ext>
            </a:extLst>
          </p:cNvPr>
          <p:cNvSpPr txBox="1"/>
          <p:nvPr/>
        </p:nvSpPr>
        <p:spPr>
          <a:xfrm>
            <a:off x="2417793" y="3699126"/>
            <a:ext cx="3524036" cy="1397000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guidelines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DC2059-49B1-CB89-288D-5242B8421171}"/>
              </a:ext>
            </a:extLst>
          </p:cNvPr>
          <p:cNvSpPr txBox="1"/>
          <p:nvPr/>
        </p:nvSpPr>
        <p:spPr>
          <a:xfrm>
            <a:off x="6227237" y="3699125"/>
            <a:ext cx="3524036" cy="1397001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595959"/>
                </a:solidFill>
              </a:rPr>
              <a:t>job aids</a:t>
            </a:r>
          </a:p>
        </p:txBody>
      </p:sp>
      <p:grpSp>
        <p:nvGrpSpPr>
          <p:cNvPr id="42" name="circle 1">
            <a:extLst>
              <a:ext uri="{FF2B5EF4-FFF2-40B4-BE49-F238E27FC236}">
                <a16:creationId xmlns:a16="http://schemas.microsoft.com/office/drawing/2014/main" id="{9F1BE928-4453-A1CC-FCE7-F23FA9CC5F03}"/>
              </a:ext>
            </a:extLst>
          </p:cNvPr>
          <p:cNvGrpSpPr/>
          <p:nvPr/>
        </p:nvGrpSpPr>
        <p:grpSpPr>
          <a:xfrm>
            <a:off x="6789422" y="1887733"/>
            <a:ext cx="2399666" cy="2399666"/>
            <a:chOff x="470234" y="1852537"/>
            <a:chExt cx="2295039" cy="2295039"/>
          </a:xfrm>
        </p:grpSpPr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7C07C655-A412-854B-85E4-CA25A11946D5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64572C-FFEE-55AC-C90F-25376CFC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150" y="2138925"/>
              <a:ext cx="1125018" cy="161767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49E9A6-7C63-F747-CD18-8471514798FD}"/>
              </a:ext>
            </a:extLst>
          </p:cNvPr>
          <p:cNvGrpSpPr/>
          <p:nvPr/>
        </p:nvGrpSpPr>
        <p:grpSpPr>
          <a:xfrm>
            <a:off x="2979978" y="1887733"/>
            <a:ext cx="2399666" cy="2399666"/>
            <a:chOff x="1171498" y="2135414"/>
            <a:chExt cx="2399666" cy="239966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83569E11-11EF-FA19-A63D-48B758933805}"/>
                </a:ext>
              </a:extLst>
            </p:cNvPr>
            <p:cNvSpPr/>
            <p:nvPr/>
          </p:nvSpPr>
          <p:spPr>
            <a:xfrm>
              <a:off x="1171498" y="2135414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58D77CD-7EC5-FAC0-5F83-AE0D6581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8414" y="2508368"/>
              <a:ext cx="1379005" cy="1692503"/>
            </a:xfrm>
            <a:prstGeom prst="rect">
              <a:avLst/>
            </a:prstGeom>
          </p:spPr>
        </p:pic>
      </p:grpSp>
      <p:sp>
        <p:nvSpPr>
          <p:cNvPr id="48" name="Sentence stem">
            <a:extLst>
              <a:ext uri="{FF2B5EF4-FFF2-40B4-BE49-F238E27FC236}">
                <a16:creationId xmlns:a16="http://schemas.microsoft.com/office/drawing/2014/main" id="{2D43592F-14BC-A931-A408-6212B7108ECB}"/>
              </a:ext>
            </a:extLst>
          </p:cNvPr>
          <p:cNvSpPr txBox="1"/>
          <p:nvPr/>
        </p:nvSpPr>
        <p:spPr>
          <a:xfrm>
            <a:off x="755915" y="1002206"/>
            <a:ext cx="11002644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Throughout the questionnaire, there are questions related to the availability of documents: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4619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Guidelines and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568-9D0A-B481-88FB-076E42172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" y="1223539"/>
            <a:ext cx="12192000" cy="5096722"/>
          </a:xfrm>
          <a:prstGeom prst="rect">
            <a:avLst/>
          </a:prstGeom>
        </p:spPr>
      </p:pic>
      <p:sp>
        <p:nvSpPr>
          <p:cNvPr id="8" name="arrow1 mod">
            <a:extLst>
              <a:ext uri="{FF2B5EF4-FFF2-40B4-BE49-F238E27FC236}">
                <a16:creationId xmlns:a16="http://schemas.microsoft.com/office/drawing/2014/main" id="{19722341-E94F-A16E-5E30-D22CC624D012}"/>
              </a:ext>
            </a:extLst>
          </p:cNvPr>
          <p:cNvSpPr/>
          <p:nvPr/>
        </p:nvSpPr>
        <p:spPr>
          <a:xfrm rot="5400000" flipV="1">
            <a:off x="7883647" y="1539728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mod highlight 01">
            <a:extLst>
              <a:ext uri="{FF2B5EF4-FFF2-40B4-BE49-F238E27FC236}">
                <a16:creationId xmlns:a16="http://schemas.microsoft.com/office/drawing/2014/main" id="{13208743-1CD1-019A-487E-12A2C3139986}"/>
              </a:ext>
            </a:extLst>
          </p:cNvPr>
          <p:cNvSpPr/>
          <p:nvPr/>
        </p:nvSpPr>
        <p:spPr>
          <a:xfrm>
            <a:off x="7330742" y="2064405"/>
            <a:ext cx="1671123" cy="69435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od highlight 02">
            <a:extLst>
              <a:ext uri="{FF2B5EF4-FFF2-40B4-BE49-F238E27FC236}">
                <a16:creationId xmlns:a16="http://schemas.microsoft.com/office/drawing/2014/main" id="{BF70F339-04A0-5EEE-FE68-AE2F5F12451B}"/>
              </a:ext>
            </a:extLst>
          </p:cNvPr>
          <p:cNvSpPr/>
          <p:nvPr/>
        </p:nvSpPr>
        <p:spPr>
          <a:xfrm>
            <a:off x="9001865" y="2064405"/>
            <a:ext cx="1591691" cy="69435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od highlight 03">
            <a:extLst>
              <a:ext uri="{FF2B5EF4-FFF2-40B4-BE49-F238E27FC236}">
                <a16:creationId xmlns:a16="http://schemas.microsoft.com/office/drawing/2014/main" id="{D0BF210C-ED11-87E4-0A17-7132F26C192F}"/>
              </a:ext>
            </a:extLst>
          </p:cNvPr>
          <p:cNvSpPr/>
          <p:nvPr/>
        </p:nvSpPr>
        <p:spPr>
          <a:xfrm>
            <a:off x="10593556" y="2064405"/>
            <a:ext cx="1597209" cy="69435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2">
            <a:extLst>
              <a:ext uri="{FF2B5EF4-FFF2-40B4-BE49-F238E27FC236}">
                <a16:creationId xmlns:a16="http://schemas.microsoft.com/office/drawing/2014/main" id="{B7982D2D-0EAE-739C-0966-E508526FE9F3}"/>
              </a:ext>
            </a:extLst>
          </p:cNvPr>
          <p:cNvSpPr/>
          <p:nvPr/>
        </p:nvSpPr>
        <p:spPr>
          <a:xfrm rot="5400000" flipV="1">
            <a:off x="9515054" y="1539727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arrow3">
            <a:extLst>
              <a:ext uri="{FF2B5EF4-FFF2-40B4-BE49-F238E27FC236}">
                <a16:creationId xmlns:a16="http://schemas.microsoft.com/office/drawing/2014/main" id="{B8367464-1E12-BD9D-326B-7EF5E486DD64}"/>
              </a:ext>
            </a:extLst>
          </p:cNvPr>
          <p:cNvSpPr/>
          <p:nvPr/>
        </p:nvSpPr>
        <p:spPr>
          <a:xfrm rot="5400000" flipV="1">
            <a:off x="11109504" y="1539726"/>
            <a:ext cx="565311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8674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Guidelines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" name="Google Shape;661;p63">
            <a:extLst>
              <a:ext uri="{FF2B5EF4-FFF2-40B4-BE49-F238E27FC236}">
                <a16:creationId xmlns:a16="http://schemas.microsoft.com/office/drawing/2014/main" id="{2AE94477-996A-CAF9-3155-B17757901D0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553" t="17590" r="37606" b="6666"/>
          <a:stretch/>
        </p:blipFill>
        <p:spPr>
          <a:xfrm>
            <a:off x="734150" y="1080427"/>
            <a:ext cx="3638145" cy="51945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C9ACC-3F6F-F63A-5EF9-AF1DA0DA9DEE}"/>
              </a:ext>
            </a:extLst>
          </p:cNvPr>
          <p:cNvSpPr txBox="1"/>
          <p:nvPr/>
        </p:nvSpPr>
        <p:spPr>
          <a:xfrm>
            <a:off x="4823328" y="2170096"/>
            <a:ext cx="724437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National guidelines are usually:</a:t>
            </a:r>
          </a:p>
        </p:txBody>
      </p:sp>
      <p:sp>
        <p:nvSpPr>
          <p:cNvPr id="5" name="bulletText1">
            <a:extLst>
              <a:ext uri="{FF2B5EF4-FFF2-40B4-BE49-F238E27FC236}">
                <a16:creationId xmlns:a16="http://schemas.microsoft.com/office/drawing/2014/main" id="{0ED037A0-4283-B66A-93F9-5E916340585E}"/>
              </a:ext>
            </a:extLst>
          </p:cNvPr>
          <p:cNvSpPr txBox="1"/>
          <p:nvPr/>
        </p:nvSpPr>
        <p:spPr>
          <a:xfrm>
            <a:off x="5368962" y="2894251"/>
            <a:ext cx="642238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comprehensive</a:t>
            </a:r>
          </a:p>
        </p:txBody>
      </p:sp>
      <p:sp>
        <p:nvSpPr>
          <p:cNvPr id="6" name="bulletText2">
            <a:extLst>
              <a:ext uri="{FF2B5EF4-FFF2-40B4-BE49-F238E27FC236}">
                <a16:creationId xmlns:a16="http://schemas.microsoft.com/office/drawing/2014/main" id="{46CF62C2-BCAA-245D-3C49-66FC9DB8DFD6}"/>
              </a:ext>
            </a:extLst>
          </p:cNvPr>
          <p:cNvSpPr txBox="1"/>
          <p:nvPr/>
        </p:nvSpPr>
        <p:spPr>
          <a:xfrm>
            <a:off x="5368962" y="3654220"/>
            <a:ext cx="6420948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in a bound booklet</a:t>
            </a:r>
          </a:p>
        </p:txBody>
      </p:sp>
      <p:pic>
        <p:nvPicPr>
          <p:cNvPr id="7" name="bullet01">
            <a:extLst>
              <a:ext uri="{FF2B5EF4-FFF2-40B4-BE49-F238E27FC236}">
                <a16:creationId xmlns:a16="http://schemas.microsoft.com/office/drawing/2014/main" id="{BED1FC38-DA2D-A81A-1E6A-94E3A2241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92" y="3063883"/>
            <a:ext cx="115041" cy="122400"/>
          </a:xfrm>
          <a:prstGeom prst="rect">
            <a:avLst/>
          </a:prstGeom>
        </p:spPr>
      </p:pic>
      <p:pic>
        <p:nvPicPr>
          <p:cNvPr id="14" name="bullet02">
            <a:extLst>
              <a:ext uri="{FF2B5EF4-FFF2-40B4-BE49-F238E27FC236}">
                <a16:creationId xmlns:a16="http://schemas.microsoft.com/office/drawing/2014/main" id="{C611A817-F479-D3F0-2729-7DEDE2F3D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92" y="3839401"/>
            <a:ext cx="117692" cy="1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4B4056-769F-E9B2-F5F5-7907A8E4A32C}"/>
              </a:ext>
            </a:extLst>
          </p:cNvPr>
          <p:cNvSpPr txBox="1"/>
          <p:nvPr/>
        </p:nvSpPr>
        <p:spPr>
          <a:xfrm>
            <a:off x="4885792" y="4931744"/>
            <a:ext cx="6541088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144000" tIns="45720" rIns="14400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acceptable if numerous topics </a:t>
            </a:r>
            <a:br>
              <a:rPr lang="en-GB" sz="2400" dirty="0"/>
            </a:br>
            <a:r>
              <a:rPr lang="en-GB" sz="2400" dirty="0"/>
              <a:t>are covered in the same guideline.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8DB19-1B74-A676-EB2A-D61AFA081FA4}"/>
              </a:ext>
            </a:extLst>
          </p:cNvPr>
          <p:cNvSpPr/>
          <p:nvPr/>
        </p:nvSpPr>
        <p:spPr>
          <a:xfrm>
            <a:off x="4823328" y="4931744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562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Sentence stem">
            <a:extLst>
              <a:ext uri="{FF2B5EF4-FFF2-40B4-BE49-F238E27FC236}">
                <a16:creationId xmlns:a16="http://schemas.microsoft.com/office/drawing/2014/main" id="{03BCDADD-C7A0-735E-297E-AD021B6545DF}"/>
              </a:ext>
            </a:extLst>
          </p:cNvPr>
          <p:cNvSpPr txBox="1"/>
          <p:nvPr/>
        </p:nvSpPr>
        <p:spPr>
          <a:xfrm>
            <a:off x="755915" y="1002206"/>
            <a:ext cx="1100264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aids help health workers to follow standards and guidelines.</a:t>
            </a:r>
          </a:p>
        </p:txBody>
      </p:sp>
      <p:sp>
        <p:nvSpPr>
          <p:cNvPr id="8" name="TextBox 48">
            <a:extLst>
              <a:ext uri="{FF2B5EF4-FFF2-40B4-BE49-F238E27FC236}">
                <a16:creationId xmlns:a16="http://schemas.microsoft.com/office/drawing/2014/main" id="{998EB4E3-1829-D186-DE01-C7F536EDCF6F}"/>
              </a:ext>
            </a:extLst>
          </p:cNvPr>
          <p:cNvSpPr txBox="1"/>
          <p:nvPr/>
        </p:nvSpPr>
        <p:spPr>
          <a:xfrm>
            <a:off x="3201391" y="3686127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checklists</a:t>
            </a:r>
          </a:p>
        </p:txBody>
      </p:sp>
      <p:sp>
        <p:nvSpPr>
          <p:cNvPr id="9" name="TextBox 52">
            <a:extLst>
              <a:ext uri="{FF2B5EF4-FFF2-40B4-BE49-F238E27FC236}">
                <a16:creationId xmlns:a16="http://schemas.microsoft.com/office/drawing/2014/main" id="{F27AEE3A-6255-5E1A-F715-7B7EEBAE9876}"/>
              </a:ext>
            </a:extLst>
          </p:cNvPr>
          <p:cNvSpPr txBox="1"/>
          <p:nvPr/>
        </p:nvSpPr>
        <p:spPr>
          <a:xfrm>
            <a:off x="6075855" y="3686127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booklets, pamphlets</a:t>
            </a:r>
          </a:p>
        </p:txBody>
      </p:sp>
      <p:sp>
        <p:nvSpPr>
          <p:cNvPr id="10" name="TextBox 56">
            <a:extLst>
              <a:ext uri="{FF2B5EF4-FFF2-40B4-BE49-F238E27FC236}">
                <a16:creationId xmlns:a16="http://schemas.microsoft.com/office/drawing/2014/main" id="{0923999E-C89C-F645-980B-803D1627EB04}"/>
              </a:ext>
            </a:extLst>
          </p:cNvPr>
          <p:cNvSpPr txBox="1"/>
          <p:nvPr/>
        </p:nvSpPr>
        <p:spPr>
          <a:xfrm>
            <a:off x="8947897" y="3686127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828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charts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6BB04A-AB13-CB02-F8B3-9BDF0AD98C69}"/>
              </a:ext>
            </a:extLst>
          </p:cNvPr>
          <p:cNvGrpSpPr/>
          <p:nvPr/>
        </p:nvGrpSpPr>
        <p:grpSpPr>
          <a:xfrm>
            <a:off x="9090638" y="2073134"/>
            <a:ext cx="2399666" cy="2399666"/>
            <a:chOff x="9140306" y="2081777"/>
            <a:chExt cx="2399666" cy="2399666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56C121DC-3F7D-7E62-1EB1-5510B98DE3DA}"/>
                </a:ext>
              </a:extLst>
            </p:cNvPr>
            <p:cNvSpPr/>
            <p:nvPr/>
          </p:nvSpPr>
          <p:spPr>
            <a:xfrm>
              <a:off x="914030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7D087E-833B-A900-5AAC-AC148851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929" y="2504890"/>
              <a:ext cx="1160311" cy="1641986"/>
            </a:xfrm>
            <a:prstGeom prst="rect">
              <a:avLst/>
            </a:prstGeom>
          </p:spPr>
        </p:pic>
      </p:grpSp>
      <p:sp>
        <p:nvSpPr>
          <p:cNvPr id="22" name="TextBox 48">
            <a:extLst>
              <a:ext uri="{FF2B5EF4-FFF2-40B4-BE49-F238E27FC236}">
                <a16:creationId xmlns:a16="http://schemas.microsoft.com/office/drawing/2014/main" id="{1DEC2B10-B89F-3D5D-6A06-23F142A4DC88}"/>
              </a:ext>
            </a:extLst>
          </p:cNvPr>
          <p:cNvSpPr txBox="1"/>
          <p:nvPr/>
        </p:nvSpPr>
        <p:spPr>
          <a:xfrm>
            <a:off x="301188" y="3686127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posters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555C45-048F-3B94-B3B6-7CDA4E72461E}"/>
              </a:ext>
            </a:extLst>
          </p:cNvPr>
          <p:cNvGrpSpPr/>
          <p:nvPr/>
        </p:nvGrpSpPr>
        <p:grpSpPr>
          <a:xfrm>
            <a:off x="473604" y="2073134"/>
            <a:ext cx="2399666" cy="2399666"/>
            <a:chOff x="527816" y="2081777"/>
            <a:chExt cx="2399666" cy="2399666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29D4571F-820D-4FA5-58B4-4DCD49647A01}"/>
                </a:ext>
              </a:extLst>
            </p:cNvPr>
            <p:cNvSpPr/>
            <p:nvPr/>
          </p:nvSpPr>
          <p:spPr>
            <a:xfrm>
              <a:off x="52781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125F96-BEEC-20AB-ACE6-11C4C95F9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21" y="2636973"/>
              <a:ext cx="1833464" cy="122230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5D6ACF-7DFA-6D0A-486B-04191CF6D0F3}"/>
              </a:ext>
            </a:extLst>
          </p:cNvPr>
          <p:cNvGrpSpPr/>
          <p:nvPr/>
        </p:nvGrpSpPr>
        <p:grpSpPr>
          <a:xfrm>
            <a:off x="3373807" y="2073134"/>
            <a:ext cx="2399666" cy="2399666"/>
            <a:chOff x="3423475" y="2081777"/>
            <a:chExt cx="2399666" cy="2399666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CA75CBEE-8F0A-FA31-CF6E-B51AF09476A7}"/>
                </a:ext>
              </a:extLst>
            </p:cNvPr>
            <p:cNvSpPr/>
            <p:nvPr/>
          </p:nvSpPr>
          <p:spPr>
            <a:xfrm>
              <a:off x="3423475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8FC6E7-6201-5747-1BA0-84F404B9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990" y="2306772"/>
              <a:ext cx="1152765" cy="165757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B95D29-4CC5-A647-20A6-99FFC7A1A1F4}"/>
              </a:ext>
            </a:extLst>
          </p:cNvPr>
          <p:cNvGrpSpPr/>
          <p:nvPr/>
        </p:nvGrpSpPr>
        <p:grpSpPr>
          <a:xfrm>
            <a:off x="6232791" y="2073134"/>
            <a:ext cx="2399666" cy="2399666"/>
            <a:chOff x="6282459" y="2081777"/>
            <a:chExt cx="2399666" cy="2399666"/>
          </a:xfrm>
        </p:grpSpPr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BE9CE618-1B0D-CDA1-1A12-43CDD64DAE55}"/>
                </a:ext>
              </a:extLst>
            </p:cNvPr>
            <p:cNvSpPr/>
            <p:nvPr/>
          </p:nvSpPr>
          <p:spPr>
            <a:xfrm>
              <a:off x="6282459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2" name="healthcare facility">
              <a:extLst>
                <a:ext uri="{FF2B5EF4-FFF2-40B4-BE49-F238E27FC236}">
                  <a16:creationId xmlns:a16="http://schemas.microsoft.com/office/drawing/2014/main" id="{4CD8FDA3-DBB5-E4C2-0821-4637BBE2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325" y="2636973"/>
              <a:ext cx="1737052" cy="122230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30557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10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Sentence stem">
            <a:extLst>
              <a:ext uri="{FF2B5EF4-FFF2-40B4-BE49-F238E27FC236}">
                <a16:creationId xmlns:a16="http://schemas.microsoft.com/office/drawing/2014/main" id="{95A01D59-544A-39B0-69E8-7ABDAF3260E5}"/>
              </a:ext>
            </a:extLst>
          </p:cNvPr>
          <p:cNvSpPr txBox="1"/>
          <p:nvPr/>
        </p:nvSpPr>
        <p:spPr>
          <a:xfrm>
            <a:off x="734150" y="736518"/>
            <a:ext cx="1100264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job aid could be a poster for handwashing: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656E6-9517-4CAE-A221-EF7656856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77" y="1294781"/>
            <a:ext cx="3780034" cy="5346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269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Sentence stem">
            <a:extLst>
              <a:ext uri="{FF2B5EF4-FFF2-40B4-BE49-F238E27FC236}">
                <a16:creationId xmlns:a16="http://schemas.microsoft.com/office/drawing/2014/main" id="{95A01D59-544A-39B0-69E8-7ABDAF3260E5}"/>
              </a:ext>
            </a:extLst>
          </p:cNvPr>
          <p:cNvSpPr txBox="1"/>
          <p:nvPr/>
        </p:nvSpPr>
        <p:spPr>
          <a:xfrm>
            <a:off x="734150" y="826816"/>
            <a:ext cx="1100264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job aid could be a poster for family planning:</a:t>
            </a:r>
          </a:p>
        </p:txBody>
      </p:sp>
      <p:pic>
        <p:nvPicPr>
          <p:cNvPr id="4" name="Google Shape;682;p66">
            <a:extLst>
              <a:ext uri="{FF2B5EF4-FFF2-40B4-BE49-F238E27FC236}">
                <a16:creationId xmlns:a16="http://schemas.microsoft.com/office/drawing/2014/main" id="{B01D44F7-A3DB-4220-7A5D-82F002063F16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13" y="1475377"/>
            <a:ext cx="7586255" cy="505750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88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963875" cy="611122"/>
            <a:chOff x="-1235" y="-815"/>
            <a:chExt cx="10963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0228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Support for quality: Guidelines and job aids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Google Shape;661;p63">
            <a:extLst>
              <a:ext uri="{FF2B5EF4-FFF2-40B4-BE49-F238E27FC236}">
                <a16:creationId xmlns:a16="http://schemas.microsoft.com/office/drawing/2014/main" id="{90CEB565-A46A-4234-B338-BB6ACA4F34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0" t="11220" r="7261" b="17251"/>
          <a:stretch/>
        </p:blipFill>
        <p:spPr>
          <a:xfrm rot="16200000">
            <a:off x="-37289" y="1839171"/>
            <a:ext cx="5314376" cy="342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entence stem">
            <a:extLst>
              <a:ext uri="{FF2B5EF4-FFF2-40B4-BE49-F238E27FC236}">
                <a16:creationId xmlns:a16="http://schemas.microsoft.com/office/drawing/2014/main" id="{49C50822-4BB0-429A-9E1C-3EDFF8ECA4BF}"/>
              </a:ext>
            </a:extLst>
          </p:cNvPr>
          <p:cNvSpPr txBox="1"/>
          <p:nvPr/>
        </p:nvSpPr>
        <p:spPr>
          <a:xfrm>
            <a:off x="4872461" y="1187321"/>
            <a:ext cx="722113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item can be both a guideline and a job aid.</a:t>
            </a:r>
          </a:p>
        </p:txBody>
      </p:sp>
      <p:sp>
        <p:nvSpPr>
          <p:cNvPr id="12" name="grid1">
            <a:extLst>
              <a:ext uri="{FF2B5EF4-FFF2-40B4-BE49-F238E27FC236}">
                <a16:creationId xmlns:a16="http://schemas.microsoft.com/office/drawing/2014/main" id="{F5990543-3ED0-4226-9F65-81030C29C355}"/>
              </a:ext>
            </a:extLst>
          </p:cNvPr>
          <p:cNvSpPr txBox="1"/>
          <p:nvPr/>
        </p:nvSpPr>
        <p:spPr>
          <a:xfrm>
            <a:off x="4938670" y="1918010"/>
            <a:ext cx="6689314" cy="401416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13" name="example">
            <a:extLst>
              <a:ext uri="{FF2B5EF4-FFF2-40B4-BE49-F238E27FC236}">
                <a16:creationId xmlns:a16="http://schemas.microsoft.com/office/drawing/2014/main" id="{8B646CF8-2EE6-4B43-BE07-4B906FB1C18C}"/>
              </a:ext>
            </a:extLst>
          </p:cNvPr>
          <p:cNvSpPr/>
          <p:nvPr/>
        </p:nvSpPr>
        <p:spPr>
          <a:xfrm>
            <a:off x="5028275" y="2078249"/>
            <a:ext cx="1922282" cy="436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95959"/>
                </a:solidFill>
              </a:rPr>
              <a:t>Example</a:t>
            </a:r>
          </a:p>
        </p:txBody>
      </p:sp>
      <p:sp>
        <p:nvSpPr>
          <p:cNvPr id="14" name="this poster">
            <a:extLst>
              <a:ext uri="{FF2B5EF4-FFF2-40B4-BE49-F238E27FC236}">
                <a16:creationId xmlns:a16="http://schemas.microsoft.com/office/drawing/2014/main" id="{5FE89698-95D2-4FCF-9D6E-BF0BDD00A1D9}"/>
              </a:ext>
            </a:extLst>
          </p:cNvPr>
          <p:cNvSpPr/>
          <p:nvPr/>
        </p:nvSpPr>
        <p:spPr>
          <a:xfrm>
            <a:off x="5048112" y="2482531"/>
            <a:ext cx="6579872" cy="125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rgbClr val="595959"/>
                </a:solidFill>
              </a:rPr>
              <a:t>This poster for how to manage postpartum haemorrhage may be: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56D99-41EF-4DD1-82B6-4BDB9B2B43D4}"/>
              </a:ext>
            </a:extLst>
          </p:cNvPr>
          <p:cNvSpPr txBox="1"/>
          <p:nvPr/>
        </p:nvSpPr>
        <p:spPr>
          <a:xfrm>
            <a:off x="1118977" y="6237343"/>
            <a:ext cx="300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595959">
                    <a:alpha val="50000"/>
                  </a:srgbClr>
                </a:solidFill>
              </a:rPr>
              <a:t>© WHO / Yolanda Barber</a:t>
            </a:r>
          </a:p>
        </p:txBody>
      </p:sp>
      <p:sp>
        <p:nvSpPr>
          <p:cNvPr id="16" name="bulletText1">
            <a:extLst>
              <a:ext uri="{FF2B5EF4-FFF2-40B4-BE49-F238E27FC236}">
                <a16:creationId xmlns:a16="http://schemas.microsoft.com/office/drawing/2014/main" id="{551AB575-E2D6-4C34-9B42-DE8997606A27}"/>
              </a:ext>
            </a:extLst>
          </p:cNvPr>
          <p:cNvSpPr txBox="1"/>
          <p:nvPr/>
        </p:nvSpPr>
        <p:spPr>
          <a:xfrm>
            <a:off x="5508200" y="3729812"/>
            <a:ext cx="6422387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guideline for managing postpartum haemorrhage</a:t>
            </a:r>
          </a:p>
        </p:txBody>
      </p:sp>
      <p:pic>
        <p:nvPicPr>
          <p:cNvPr id="17" name="bullet01">
            <a:extLst>
              <a:ext uri="{FF2B5EF4-FFF2-40B4-BE49-F238E27FC236}">
                <a16:creationId xmlns:a16="http://schemas.microsoft.com/office/drawing/2014/main" id="{29D40DF5-1A56-4ED8-ABE8-A0A7C34F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0" y="3899444"/>
            <a:ext cx="115041" cy="122400"/>
          </a:xfrm>
          <a:prstGeom prst="rect">
            <a:avLst/>
          </a:prstGeom>
        </p:spPr>
      </p:pic>
      <p:sp>
        <p:nvSpPr>
          <p:cNvPr id="18" name="bulletText2">
            <a:extLst>
              <a:ext uri="{FF2B5EF4-FFF2-40B4-BE49-F238E27FC236}">
                <a16:creationId xmlns:a16="http://schemas.microsoft.com/office/drawing/2014/main" id="{E756F1D0-7AC9-4570-B636-0348BB25D742}"/>
              </a:ext>
            </a:extLst>
          </p:cNvPr>
          <p:cNvSpPr txBox="1"/>
          <p:nvPr/>
        </p:nvSpPr>
        <p:spPr>
          <a:xfrm>
            <a:off x="5508201" y="4823756"/>
            <a:ext cx="5949650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job aid for National Delivery Guidelines</a:t>
            </a:r>
          </a:p>
        </p:txBody>
      </p:sp>
      <p:pic>
        <p:nvPicPr>
          <p:cNvPr id="22" name="bullet02">
            <a:extLst>
              <a:ext uri="{FF2B5EF4-FFF2-40B4-BE49-F238E27FC236}">
                <a16:creationId xmlns:a16="http://schemas.microsoft.com/office/drawing/2014/main" id="{F4D5665B-ACB6-4115-BB25-8136F0E47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30" y="4993388"/>
            <a:ext cx="115041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5815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/>
      <p:bldP spid="16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15972</TotalTime>
  <Words>1066</Words>
  <Application>Microsoft Office PowerPoint</Application>
  <PresentationFormat>Widescreen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Atkinson Hyperlegible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HHFA_dc_tot_module5_unit5_en</dc:title>
  <dc:creator>WHO</dc:creator>
  <cp:lastModifiedBy>G Johnson</cp:lastModifiedBy>
  <cp:revision>342</cp:revision>
  <dcterms:created xsi:type="dcterms:W3CDTF">2022-07-29T14:12:36Z</dcterms:created>
  <dcterms:modified xsi:type="dcterms:W3CDTF">2023-01-23T10:37:47Z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